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73" r:id="rId22"/>
    <p:sldId id="276" r:id="rId23"/>
    <p:sldId id="282" r:id="rId24"/>
    <p:sldId id="292" r:id="rId25"/>
    <p:sldId id="293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3880" y="2044382"/>
            <a:ext cx="5201920" cy="70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E24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3880" y="382524"/>
            <a:ext cx="7343775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7780" y="2344991"/>
            <a:ext cx="4886325" cy="1992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63880" y="6312615"/>
            <a:ext cx="2186305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a7m.zaghl0ul@gmail.com" TargetMode="External"/><Relationship Id="rId2" Type="http://schemas.openxmlformats.org/officeDocument/2006/relationships/hyperlink" Target="mailto:mahmoud.Yousef.raslan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4950" y="4171950"/>
            <a:ext cx="0" cy="760730"/>
          </a:xfrm>
          <a:custGeom>
            <a:avLst/>
            <a:gdLst/>
            <a:ahLst/>
            <a:cxnLst/>
            <a:rect l="l" t="t" r="r" b="b"/>
            <a:pathLst>
              <a:path h="760729">
                <a:moveTo>
                  <a:pt x="0" y="0"/>
                </a:moveTo>
                <a:lnTo>
                  <a:pt x="0" y="760349"/>
                </a:lnTo>
              </a:path>
            </a:pathLst>
          </a:custGeom>
          <a:ln w="19050">
            <a:solidFill>
              <a:srgbClr val="D74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867400" y="0"/>
            <a:ext cx="6324600" cy="6833016"/>
            <a:chOff x="5867400" y="0"/>
            <a:chExt cx="6324600" cy="6833016"/>
          </a:xfrm>
        </p:grpSpPr>
        <p:sp>
          <p:nvSpPr>
            <p:cNvPr id="4" name="object 4"/>
            <p:cNvSpPr/>
            <p:nvPr/>
          </p:nvSpPr>
          <p:spPr>
            <a:xfrm>
              <a:off x="7356158" y="5657850"/>
              <a:ext cx="828675" cy="942975"/>
            </a:xfrm>
            <a:custGeom>
              <a:avLst/>
              <a:gdLst/>
              <a:ahLst/>
              <a:cxnLst/>
              <a:rect l="l" t="t" r="r" b="b"/>
              <a:pathLst>
                <a:path w="828675" h="942975">
                  <a:moveTo>
                    <a:pt x="412115" y="0"/>
                  </a:moveTo>
                  <a:lnTo>
                    <a:pt x="0" y="237426"/>
                  </a:lnTo>
                  <a:lnTo>
                    <a:pt x="0" y="708914"/>
                  </a:lnTo>
                  <a:lnTo>
                    <a:pt x="413257" y="942975"/>
                  </a:lnTo>
                  <a:lnTo>
                    <a:pt x="828675" y="710031"/>
                  </a:lnTo>
                  <a:lnTo>
                    <a:pt x="826389" y="236308"/>
                  </a:lnTo>
                  <a:lnTo>
                    <a:pt x="412115" y="0"/>
                  </a:lnTo>
                  <a:close/>
                </a:path>
              </a:pathLst>
            </a:custGeom>
            <a:solidFill>
              <a:srgbClr val="B83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3700" y="1047750"/>
              <a:ext cx="4400550" cy="4610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5032791"/>
              <a:ext cx="1571625" cy="18002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4954" y="2259901"/>
            <a:ext cx="613727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800" b="1" dirty="0">
                <a:solidFill>
                  <a:srgbClr val="FFFFFF"/>
                </a:solidFill>
                <a:latin typeface="Calibri"/>
                <a:cs typeface="Calibri"/>
              </a:rPr>
              <a:t>Supply Chain </a:t>
            </a:r>
            <a:r>
              <a:rPr sz="4800" b="1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1479" y="4201477"/>
            <a:ext cx="1061721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Powered by DEPI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1" y="1441194"/>
            <a:ext cx="10967912" cy="4502405"/>
            <a:chOff x="474709" y="1441195"/>
            <a:chExt cx="6726191" cy="3802474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5775" y="4129243"/>
              <a:ext cx="6715125" cy="11144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4709" y="1441195"/>
              <a:ext cx="6715124" cy="2688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Stock Levels vs. Availability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601" y="1251159"/>
            <a:ext cx="9525000" cy="4692440"/>
            <a:chOff x="2641467" y="1280702"/>
            <a:chExt cx="2173000" cy="3962967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1467" y="3275680"/>
              <a:ext cx="2173000" cy="1967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1467" y="1280702"/>
              <a:ext cx="2173000" cy="196798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Lead Time Impact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0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51158"/>
            <a:ext cx="10789920" cy="52243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Optimal Order Quantities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9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447800"/>
            <a:ext cx="8534399" cy="50276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Stockout and Overstock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59044"/>
            <a:ext cx="5410200" cy="50276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Cost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4"/>
            <a:ext cx="5638800" cy="50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2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59044"/>
            <a:ext cx="5410200" cy="50164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Cost-to-Revenue Ratio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4"/>
            <a:ext cx="5638800" cy="50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3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59044"/>
            <a:ext cx="5410200" cy="501643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Shipping Cost Efficiency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4"/>
            <a:ext cx="5638800" cy="50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5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459044"/>
            <a:ext cx="5410200" cy="501642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Supplier and Location Performance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4"/>
            <a:ext cx="5638800" cy="50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852" y="1459044"/>
            <a:ext cx="5521198" cy="501642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Defect Rates by Supplier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3"/>
            <a:ext cx="5638800" cy="50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246" y="1459044"/>
            <a:ext cx="5059953" cy="501642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Quality and Defect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59044"/>
            <a:ext cx="5638800" cy="49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324725" y="495299"/>
            <a:ext cx="3990975" cy="5762625"/>
          </a:xfrm>
          <a:custGeom>
            <a:avLst/>
            <a:gdLst/>
            <a:ahLst/>
            <a:cxnLst/>
            <a:rect l="l" t="t" r="r" b="b"/>
            <a:pathLst>
              <a:path w="3990975" h="5762625">
                <a:moveTo>
                  <a:pt x="1914486" y="2615882"/>
                </a:moveTo>
                <a:lnTo>
                  <a:pt x="1914144" y="2358771"/>
                </a:lnTo>
                <a:lnTo>
                  <a:pt x="954405" y="1819275"/>
                </a:lnTo>
                <a:lnTo>
                  <a:pt x="0" y="2361311"/>
                </a:lnTo>
                <a:lnTo>
                  <a:pt x="0" y="3437636"/>
                </a:lnTo>
                <a:lnTo>
                  <a:pt x="957072" y="3971925"/>
                </a:lnTo>
                <a:lnTo>
                  <a:pt x="1913001" y="3437636"/>
                </a:lnTo>
                <a:lnTo>
                  <a:pt x="1912594" y="3231908"/>
                </a:lnTo>
                <a:lnTo>
                  <a:pt x="1914486" y="2615882"/>
                </a:lnTo>
                <a:close/>
              </a:path>
              <a:path w="3990975" h="5762625">
                <a:moveTo>
                  <a:pt x="2962237" y="4400524"/>
                </a:moveTo>
                <a:lnTo>
                  <a:pt x="2961894" y="4142232"/>
                </a:lnTo>
                <a:lnTo>
                  <a:pt x="2002155" y="3600450"/>
                </a:lnTo>
                <a:lnTo>
                  <a:pt x="1047750" y="4144899"/>
                </a:lnTo>
                <a:lnTo>
                  <a:pt x="1047750" y="5225935"/>
                </a:lnTo>
                <a:lnTo>
                  <a:pt x="2004822" y="5762625"/>
                </a:lnTo>
                <a:lnTo>
                  <a:pt x="2960751" y="5226012"/>
                </a:lnTo>
                <a:lnTo>
                  <a:pt x="2960344" y="5019370"/>
                </a:lnTo>
                <a:lnTo>
                  <a:pt x="2962237" y="4400524"/>
                </a:lnTo>
                <a:close/>
              </a:path>
              <a:path w="3990975" h="5762625">
                <a:moveTo>
                  <a:pt x="2962237" y="800074"/>
                </a:moveTo>
                <a:lnTo>
                  <a:pt x="2961894" y="541782"/>
                </a:lnTo>
                <a:lnTo>
                  <a:pt x="2002155" y="0"/>
                </a:lnTo>
                <a:lnTo>
                  <a:pt x="1047750" y="544449"/>
                </a:lnTo>
                <a:lnTo>
                  <a:pt x="1047750" y="1625473"/>
                </a:lnTo>
                <a:lnTo>
                  <a:pt x="2004822" y="2162175"/>
                </a:lnTo>
                <a:lnTo>
                  <a:pt x="2960751" y="1625600"/>
                </a:lnTo>
                <a:lnTo>
                  <a:pt x="2960344" y="1418932"/>
                </a:lnTo>
                <a:lnTo>
                  <a:pt x="2962237" y="800074"/>
                </a:lnTo>
                <a:close/>
              </a:path>
              <a:path w="3990975" h="5762625">
                <a:moveTo>
                  <a:pt x="3990937" y="2615882"/>
                </a:moveTo>
                <a:lnTo>
                  <a:pt x="3990594" y="2358771"/>
                </a:lnTo>
                <a:lnTo>
                  <a:pt x="3030855" y="1819275"/>
                </a:lnTo>
                <a:lnTo>
                  <a:pt x="2076450" y="2361311"/>
                </a:lnTo>
                <a:lnTo>
                  <a:pt x="2076450" y="3437636"/>
                </a:lnTo>
                <a:lnTo>
                  <a:pt x="3033522" y="3971925"/>
                </a:lnTo>
                <a:lnTo>
                  <a:pt x="3989451" y="3437636"/>
                </a:lnTo>
                <a:lnTo>
                  <a:pt x="3989044" y="3231908"/>
                </a:lnTo>
                <a:lnTo>
                  <a:pt x="3990937" y="2615882"/>
                </a:lnTo>
                <a:close/>
              </a:path>
            </a:pathLst>
          </a:custGeom>
          <a:solidFill>
            <a:srgbClr val="B839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650" y="609600"/>
            <a:ext cx="1915160" cy="2133600"/>
          </a:xfrm>
          <a:custGeom>
            <a:avLst/>
            <a:gdLst/>
            <a:ahLst/>
            <a:cxnLst/>
            <a:rect l="l" t="t" r="r" b="b"/>
            <a:pathLst>
              <a:path w="1915160" h="2133600">
                <a:moveTo>
                  <a:pt x="954405" y="0"/>
                </a:moveTo>
                <a:lnTo>
                  <a:pt x="1914144" y="534670"/>
                </a:lnTo>
                <a:lnTo>
                  <a:pt x="1914355" y="585689"/>
                </a:lnTo>
                <a:lnTo>
                  <a:pt x="1914486" y="636680"/>
                </a:lnTo>
                <a:lnTo>
                  <a:pt x="1914547" y="687644"/>
                </a:lnTo>
                <a:lnTo>
                  <a:pt x="1914544" y="738585"/>
                </a:lnTo>
                <a:lnTo>
                  <a:pt x="1914487" y="789505"/>
                </a:lnTo>
                <a:lnTo>
                  <a:pt x="1914383" y="840409"/>
                </a:lnTo>
                <a:lnTo>
                  <a:pt x="1914242" y="891300"/>
                </a:lnTo>
                <a:lnTo>
                  <a:pt x="1914072" y="942180"/>
                </a:lnTo>
                <a:lnTo>
                  <a:pt x="1913880" y="993052"/>
                </a:lnTo>
                <a:lnTo>
                  <a:pt x="1913676" y="1043921"/>
                </a:lnTo>
                <a:lnTo>
                  <a:pt x="1913468" y="1094790"/>
                </a:lnTo>
                <a:lnTo>
                  <a:pt x="1913264" y="1145660"/>
                </a:lnTo>
                <a:lnTo>
                  <a:pt x="1913072" y="1196537"/>
                </a:lnTo>
                <a:lnTo>
                  <a:pt x="1912902" y="1247422"/>
                </a:lnTo>
                <a:lnTo>
                  <a:pt x="1912761" y="1298319"/>
                </a:lnTo>
                <a:lnTo>
                  <a:pt x="1912657" y="1349232"/>
                </a:lnTo>
                <a:lnTo>
                  <a:pt x="1912600" y="1400163"/>
                </a:lnTo>
                <a:lnTo>
                  <a:pt x="1912597" y="1451116"/>
                </a:lnTo>
                <a:lnTo>
                  <a:pt x="1912658" y="1502093"/>
                </a:lnTo>
                <a:lnTo>
                  <a:pt x="1912789" y="1553099"/>
                </a:lnTo>
                <a:lnTo>
                  <a:pt x="1913001" y="1604137"/>
                </a:lnTo>
                <a:lnTo>
                  <a:pt x="957072" y="2133600"/>
                </a:lnTo>
                <a:lnTo>
                  <a:pt x="0" y="1604010"/>
                </a:lnTo>
                <a:lnTo>
                  <a:pt x="0" y="537210"/>
                </a:lnTo>
                <a:lnTo>
                  <a:pt x="954405" y="0"/>
                </a:lnTo>
                <a:close/>
              </a:path>
            </a:pathLst>
          </a:custGeom>
          <a:ln w="19050">
            <a:solidFill>
              <a:srgbClr val="AE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8450" y="504825"/>
            <a:ext cx="1733550" cy="5772150"/>
          </a:xfrm>
          <a:custGeom>
            <a:avLst/>
            <a:gdLst/>
            <a:ahLst/>
            <a:cxnLst/>
            <a:rect l="l" t="t" r="r" b="b"/>
            <a:pathLst>
              <a:path w="1733550" h="5772150">
                <a:moveTo>
                  <a:pt x="954913" y="0"/>
                </a:moveTo>
                <a:lnTo>
                  <a:pt x="1733550" y="439420"/>
                </a:lnTo>
                <a:lnTo>
                  <a:pt x="1733550" y="1726691"/>
                </a:lnTo>
                <a:lnTo>
                  <a:pt x="957452" y="2162175"/>
                </a:lnTo>
                <a:lnTo>
                  <a:pt x="0" y="1625473"/>
                </a:lnTo>
                <a:lnTo>
                  <a:pt x="0" y="544449"/>
                </a:lnTo>
                <a:lnTo>
                  <a:pt x="954913" y="0"/>
                </a:lnTo>
                <a:close/>
              </a:path>
              <a:path w="1733550" h="5772150">
                <a:moveTo>
                  <a:pt x="1733550" y="1933575"/>
                </a:moveTo>
                <a:lnTo>
                  <a:pt x="1733550" y="3800475"/>
                </a:lnTo>
                <a:lnTo>
                  <a:pt x="1038225" y="3409696"/>
                </a:lnTo>
                <a:lnTo>
                  <a:pt x="1038225" y="2331085"/>
                </a:lnTo>
                <a:lnTo>
                  <a:pt x="1733550" y="1933575"/>
                </a:lnTo>
                <a:close/>
              </a:path>
              <a:path w="1733550" h="5772150">
                <a:moveTo>
                  <a:pt x="954913" y="3609975"/>
                </a:moveTo>
                <a:lnTo>
                  <a:pt x="1733550" y="4049395"/>
                </a:lnTo>
                <a:lnTo>
                  <a:pt x="1733550" y="5336705"/>
                </a:lnTo>
                <a:lnTo>
                  <a:pt x="957452" y="5772150"/>
                </a:lnTo>
                <a:lnTo>
                  <a:pt x="0" y="5235460"/>
                </a:lnTo>
                <a:lnTo>
                  <a:pt x="0" y="4154424"/>
                </a:lnTo>
                <a:lnTo>
                  <a:pt x="954913" y="3609975"/>
                </a:lnTo>
                <a:close/>
              </a:path>
            </a:pathLst>
          </a:custGeom>
          <a:ln w="19050">
            <a:solidFill>
              <a:srgbClr val="AE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8275" y="2295525"/>
            <a:ext cx="2972435" cy="3924300"/>
          </a:xfrm>
          <a:custGeom>
            <a:avLst/>
            <a:gdLst/>
            <a:ahLst/>
            <a:cxnLst/>
            <a:rect l="l" t="t" r="r" b="b"/>
            <a:pathLst>
              <a:path w="2972434" h="3924300">
                <a:moveTo>
                  <a:pt x="954404" y="0"/>
                </a:moveTo>
                <a:lnTo>
                  <a:pt x="1914144" y="539496"/>
                </a:lnTo>
                <a:lnTo>
                  <a:pt x="1914355" y="590969"/>
                </a:lnTo>
                <a:lnTo>
                  <a:pt x="1914486" y="642413"/>
                </a:lnTo>
                <a:lnTo>
                  <a:pt x="1914547" y="693830"/>
                </a:lnTo>
                <a:lnTo>
                  <a:pt x="1914544" y="745224"/>
                </a:lnTo>
                <a:lnTo>
                  <a:pt x="1914487" y="796597"/>
                </a:lnTo>
                <a:lnTo>
                  <a:pt x="1914383" y="847954"/>
                </a:lnTo>
                <a:lnTo>
                  <a:pt x="1914242" y="899296"/>
                </a:lnTo>
                <a:lnTo>
                  <a:pt x="1914072" y="950627"/>
                </a:lnTo>
                <a:lnTo>
                  <a:pt x="1913880" y="1001951"/>
                </a:lnTo>
                <a:lnTo>
                  <a:pt x="1913676" y="1053269"/>
                </a:lnTo>
                <a:lnTo>
                  <a:pt x="1913468" y="1104587"/>
                </a:lnTo>
                <a:lnTo>
                  <a:pt x="1913264" y="1155905"/>
                </a:lnTo>
                <a:lnTo>
                  <a:pt x="1913072" y="1207229"/>
                </a:lnTo>
                <a:lnTo>
                  <a:pt x="1912902" y="1258560"/>
                </a:lnTo>
                <a:lnTo>
                  <a:pt x="1912761" y="1309902"/>
                </a:lnTo>
                <a:lnTo>
                  <a:pt x="1912657" y="1361259"/>
                </a:lnTo>
                <a:lnTo>
                  <a:pt x="1912600" y="1412632"/>
                </a:lnTo>
                <a:lnTo>
                  <a:pt x="1912597" y="1464026"/>
                </a:lnTo>
                <a:lnTo>
                  <a:pt x="1912658" y="1515443"/>
                </a:lnTo>
                <a:lnTo>
                  <a:pt x="1912789" y="1566887"/>
                </a:lnTo>
                <a:lnTo>
                  <a:pt x="1913001" y="1618361"/>
                </a:lnTo>
                <a:lnTo>
                  <a:pt x="957072" y="2152650"/>
                </a:lnTo>
                <a:lnTo>
                  <a:pt x="0" y="1618361"/>
                </a:lnTo>
                <a:lnTo>
                  <a:pt x="0" y="542036"/>
                </a:lnTo>
                <a:lnTo>
                  <a:pt x="954404" y="0"/>
                </a:lnTo>
                <a:close/>
              </a:path>
              <a:path w="2972434" h="3924300">
                <a:moveTo>
                  <a:pt x="2011679" y="1762125"/>
                </a:moveTo>
                <a:lnTo>
                  <a:pt x="2971419" y="2303907"/>
                </a:lnTo>
                <a:lnTo>
                  <a:pt x="2971630" y="2355616"/>
                </a:lnTo>
                <a:lnTo>
                  <a:pt x="2971761" y="2407296"/>
                </a:lnTo>
                <a:lnTo>
                  <a:pt x="2971822" y="2458949"/>
                </a:lnTo>
                <a:lnTo>
                  <a:pt x="2971819" y="2510578"/>
                </a:lnTo>
                <a:lnTo>
                  <a:pt x="2971762" y="2562187"/>
                </a:lnTo>
                <a:lnTo>
                  <a:pt x="2971658" y="2613779"/>
                </a:lnTo>
                <a:lnTo>
                  <a:pt x="2971517" y="2665356"/>
                </a:lnTo>
                <a:lnTo>
                  <a:pt x="2971347" y="2716923"/>
                </a:lnTo>
                <a:lnTo>
                  <a:pt x="2971155" y="2768481"/>
                </a:lnTo>
                <a:lnTo>
                  <a:pt x="2970951" y="2820035"/>
                </a:lnTo>
                <a:lnTo>
                  <a:pt x="2970743" y="2871587"/>
                </a:lnTo>
                <a:lnTo>
                  <a:pt x="2970539" y="2923140"/>
                </a:lnTo>
                <a:lnTo>
                  <a:pt x="2970347" y="2974697"/>
                </a:lnTo>
                <a:lnTo>
                  <a:pt x="2970177" y="3026262"/>
                </a:lnTo>
                <a:lnTo>
                  <a:pt x="2970036" y="3077837"/>
                </a:lnTo>
                <a:lnTo>
                  <a:pt x="2969932" y="3129426"/>
                </a:lnTo>
                <a:lnTo>
                  <a:pt x="2969875" y="3181032"/>
                </a:lnTo>
                <a:lnTo>
                  <a:pt x="2969872" y="3232658"/>
                </a:lnTo>
                <a:lnTo>
                  <a:pt x="2969933" y="3284307"/>
                </a:lnTo>
                <a:lnTo>
                  <a:pt x="2970064" y="3335982"/>
                </a:lnTo>
                <a:lnTo>
                  <a:pt x="2970276" y="3387686"/>
                </a:lnTo>
                <a:lnTo>
                  <a:pt x="2014347" y="3924300"/>
                </a:lnTo>
                <a:lnTo>
                  <a:pt x="1057275" y="3387610"/>
                </a:lnTo>
                <a:lnTo>
                  <a:pt x="1057275" y="2306574"/>
                </a:lnTo>
                <a:lnTo>
                  <a:pt x="2011679" y="1762125"/>
                </a:lnTo>
                <a:close/>
              </a:path>
            </a:pathLst>
          </a:custGeom>
          <a:ln w="19050">
            <a:solidFill>
              <a:srgbClr val="AE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50" y="3752786"/>
            <a:ext cx="2500376" cy="12334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1819" y="3891915"/>
            <a:ext cx="193675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-10" dirty="0">
                <a:solidFill>
                  <a:srgbClr val="FFFFFF"/>
                </a:solidFill>
                <a:latin typeface="Calibri"/>
                <a:cs typeface="Calibri"/>
              </a:rPr>
              <a:t>Agenda: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10600" y="1251394"/>
            <a:ext cx="1449070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294005">
              <a:lnSpc>
                <a:spcPct val="114799"/>
              </a:lnSpc>
              <a:spcBef>
                <a:spcPts val="100"/>
              </a:spcBef>
            </a:pPr>
            <a:r>
              <a:rPr sz="1800" b="0" spc="-50" dirty="0">
                <a:latin typeface="Microsoft Sans Serif"/>
                <a:cs typeface="Microsoft Sans Serif"/>
              </a:rPr>
              <a:t>Understanding </a:t>
            </a:r>
            <a:r>
              <a:rPr sz="1800" b="0" dirty="0">
                <a:latin typeface="Microsoft Sans Serif"/>
                <a:cs typeface="Microsoft Sans Serif"/>
              </a:rPr>
              <a:t>the</a:t>
            </a:r>
            <a:r>
              <a:rPr sz="1800" b="0" spc="5" dirty="0">
                <a:latin typeface="Microsoft Sans Serif"/>
                <a:cs typeface="Microsoft Sans Serif"/>
              </a:rPr>
              <a:t> </a:t>
            </a:r>
            <a:r>
              <a:rPr sz="1800" b="0" spc="-20" dirty="0"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8884" y="3039300"/>
            <a:ext cx="1394460" cy="655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580" marR="5080" indent="-309880">
              <a:lnSpc>
                <a:spcPct val="114900"/>
              </a:lnSpc>
              <a:spcBef>
                <a:spcPts val="95"/>
              </a:spcBef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Cleaning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69526" y="3031045"/>
            <a:ext cx="1416050" cy="65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marR="5080" indent="-106045">
              <a:lnSpc>
                <a:spcPct val="114700"/>
              </a:lnSpc>
              <a:spcBef>
                <a:spcPts val="95"/>
              </a:spcBef>
            </a:pP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 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9289" y="5017452"/>
            <a:ext cx="1080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Conclusion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18495" y="0"/>
            <a:ext cx="1873885" cy="2741295"/>
            <a:chOff x="10318495" y="0"/>
            <a:chExt cx="1873885" cy="27412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495" y="391286"/>
              <a:ext cx="1873503" cy="23495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8049" y="0"/>
              <a:ext cx="1123950" cy="1114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246" y="1482950"/>
            <a:ext cx="5059953" cy="496861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8656320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Transportation and Logistics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2B60D62D-D0E4-991B-CED0-25C30A1B9E4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951" y="1482950"/>
            <a:ext cx="5638800" cy="48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Dashboards</a:t>
            </a:r>
            <a:r>
              <a:rPr spc="-114" dirty="0"/>
              <a:t> </a:t>
            </a:r>
            <a:r>
              <a:rPr dirty="0"/>
              <a:t>&amp;</a:t>
            </a:r>
            <a:r>
              <a:rPr spc="-114" dirty="0"/>
              <a:t> </a:t>
            </a:r>
            <a:r>
              <a:rPr spc="-10" dirty="0"/>
              <a:t>Insights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24575" y="0"/>
            <a:ext cx="6067425" cy="6238875"/>
            <a:chOff x="6124575" y="0"/>
            <a:chExt cx="6067425" cy="62388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4575" y="619125"/>
              <a:ext cx="5629275" cy="5619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7387" y="3030156"/>
            <a:ext cx="3982085" cy="297517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64895" marR="5080" indent="-1052830">
              <a:lnSpc>
                <a:spcPts val="2100"/>
              </a:lnSpc>
              <a:spcBef>
                <a:spcPts val="220"/>
              </a:spcBef>
            </a:pPr>
            <a:r>
              <a:rPr lang="en-US"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By: Tableau 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533400"/>
            <a:ext cx="113538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628650"/>
            <a:ext cx="11429999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0933" y="4591050"/>
            <a:ext cx="1343025" cy="1581150"/>
          </a:xfrm>
          <a:custGeom>
            <a:avLst/>
            <a:gdLst/>
            <a:ahLst/>
            <a:cxnLst/>
            <a:rect l="l" t="t" r="r" b="b"/>
            <a:pathLst>
              <a:path w="1343025" h="1581150">
                <a:moveTo>
                  <a:pt x="673472" y="0"/>
                </a:moveTo>
                <a:lnTo>
                  <a:pt x="245" y="396239"/>
                </a:lnTo>
                <a:lnTo>
                  <a:pt x="79" y="445867"/>
                </a:lnTo>
                <a:lnTo>
                  <a:pt x="1" y="495456"/>
                </a:lnTo>
                <a:lnTo>
                  <a:pt x="0" y="545011"/>
                </a:lnTo>
                <a:lnTo>
                  <a:pt x="60" y="594538"/>
                </a:lnTo>
                <a:lnTo>
                  <a:pt x="171" y="644043"/>
                </a:lnTo>
                <a:lnTo>
                  <a:pt x="318" y="693532"/>
                </a:lnTo>
                <a:lnTo>
                  <a:pt x="490" y="743009"/>
                </a:lnTo>
                <a:lnTo>
                  <a:pt x="673" y="792481"/>
                </a:lnTo>
                <a:lnTo>
                  <a:pt x="855" y="841953"/>
                </a:lnTo>
                <a:lnTo>
                  <a:pt x="1022" y="891431"/>
                </a:lnTo>
                <a:lnTo>
                  <a:pt x="1163" y="940920"/>
                </a:lnTo>
                <a:lnTo>
                  <a:pt x="1263" y="990426"/>
                </a:lnTo>
                <a:lnTo>
                  <a:pt x="1310" y="1039955"/>
                </a:lnTo>
                <a:lnTo>
                  <a:pt x="1292" y="1089512"/>
                </a:lnTo>
                <a:lnTo>
                  <a:pt x="1195" y="1139102"/>
                </a:lnTo>
                <a:lnTo>
                  <a:pt x="1007" y="1188732"/>
                </a:lnTo>
                <a:lnTo>
                  <a:pt x="671694" y="1581150"/>
                </a:lnTo>
                <a:lnTo>
                  <a:pt x="1343016" y="1188681"/>
                </a:lnTo>
                <a:lnTo>
                  <a:pt x="1343016" y="398144"/>
                </a:lnTo>
                <a:lnTo>
                  <a:pt x="673472" y="0"/>
                </a:lnTo>
                <a:close/>
              </a:path>
            </a:pathLst>
          </a:custGeom>
          <a:ln w="19049">
            <a:solidFill>
              <a:srgbClr val="B8390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43575" y="0"/>
            <a:ext cx="6448425" cy="6400800"/>
            <a:chOff x="5743575" y="0"/>
            <a:chExt cx="6448425" cy="6400800"/>
          </a:xfrm>
        </p:grpSpPr>
        <p:sp>
          <p:nvSpPr>
            <p:cNvPr id="4" name="object 4"/>
            <p:cNvSpPr/>
            <p:nvPr/>
          </p:nvSpPr>
          <p:spPr>
            <a:xfrm>
              <a:off x="6524625" y="4772025"/>
              <a:ext cx="657225" cy="762000"/>
            </a:xfrm>
            <a:custGeom>
              <a:avLst/>
              <a:gdLst/>
              <a:ahLst/>
              <a:cxnLst/>
              <a:rect l="l" t="t" r="r" b="b"/>
              <a:pathLst>
                <a:path w="657225" h="762000">
                  <a:moveTo>
                    <a:pt x="326771" y="0"/>
                  </a:moveTo>
                  <a:lnTo>
                    <a:pt x="0" y="191897"/>
                  </a:lnTo>
                  <a:lnTo>
                    <a:pt x="0" y="572897"/>
                  </a:lnTo>
                  <a:lnTo>
                    <a:pt x="327659" y="762000"/>
                  </a:lnTo>
                  <a:lnTo>
                    <a:pt x="657225" y="573786"/>
                  </a:lnTo>
                  <a:lnTo>
                    <a:pt x="655447" y="191007"/>
                  </a:lnTo>
                  <a:lnTo>
                    <a:pt x="326771" y="0"/>
                  </a:lnTo>
                  <a:close/>
                </a:path>
              </a:pathLst>
            </a:custGeom>
            <a:solidFill>
              <a:srgbClr val="B83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3575" y="238125"/>
              <a:ext cx="6162675" cy="61626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Summary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9272" y="2337117"/>
            <a:ext cx="4720590" cy="215123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75"/>
              </a:spcBef>
              <a:buFont typeface="Arial MT"/>
              <a:buChar char="•"/>
              <a:tabLst>
                <a:tab pos="297815" algn="l"/>
              </a:tabLst>
            </a:pPr>
            <a:r>
              <a:rPr sz="1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Cleaned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prepared</a:t>
            </a: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lang="en-US" sz="1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Supply Chain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1500" dirty="0">
              <a:latin typeface="Microsoft Sans Serif"/>
              <a:cs typeface="Microsoft Sans Serif"/>
            </a:endParaRPr>
          </a:p>
          <a:p>
            <a:pPr marL="298450" marR="5080" indent="-28575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98450" algn="l"/>
              </a:tabLst>
            </a:pP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Built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dashboards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to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</a:p>
          <a:p>
            <a:pPr marL="298450" marR="5080" indent="-28575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98450" algn="l"/>
              </a:tabLst>
            </a:pP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Provided</a:t>
            </a:r>
            <a:r>
              <a:rPr sz="1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1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 </a:t>
            </a:r>
            <a:r>
              <a:rPr lang="en-US" sz="1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Supply Chain Performance.</a:t>
            </a:r>
            <a:endParaRPr sz="1500" dirty="0">
              <a:latin typeface="Microsoft Sans Serif"/>
              <a:cs typeface="Microsoft Sans Serif"/>
            </a:endParaRPr>
          </a:p>
          <a:p>
            <a:pPr marL="298450" marR="326390" indent="-285750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298450" algn="l"/>
              </a:tabLst>
            </a:pPr>
            <a:r>
              <a:rPr sz="15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collaboration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15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sz="1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across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stages</a:t>
            </a:r>
            <a:r>
              <a:rPr sz="1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1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575" y="9525"/>
            <a:ext cx="2628900" cy="3067050"/>
            <a:chOff x="409575" y="9525"/>
            <a:chExt cx="2628900" cy="3067050"/>
          </a:xfrm>
        </p:grpSpPr>
        <p:sp>
          <p:nvSpPr>
            <p:cNvPr id="3" name="object 3"/>
            <p:cNvSpPr/>
            <p:nvPr/>
          </p:nvSpPr>
          <p:spPr>
            <a:xfrm>
              <a:off x="409575" y="9525"/>
              <a:ext cx="1457325" cy="1019175"/>
            </a:xfrm>
            <a:custGeom>
              <a:avLst/>
              <a:gdLst/>
              <a:ahLst/>
              <a:cxnLst/>
              <a:rect l="l" t="t" r="r" b="b"/>
              <a:pathLst>
                <a:path w="1457325" h="1019175">
                  <a:moveTo>
                    <a:pt x="1237869" y="0"/>
                  </a:moveTo>
                  <a:lnTo>
                    <a:pt x="219494" y="0"/>
                  </a:lnTo>
                  <a:lnTo>
                    <a:pt x="0" y="385825"/>
                  </a:lnTo>
                  <a:lnTo>
                    <a:pt x="360349" y="1019175"/>
                  </a:lnTo>
                  <a:lnTo>
                    <a:pt x="1097026" y="1019175"/>
                  </a:lnTo>
                  <a:lnTo>
                    <a:pt x="1457325" y="385825"/>
                  </a:lnTo>
                  <a:lnTo>
                    <a:pt x="12378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1150" y="447675"/>
              <a:ext cx="1457325" cy="1266825"/>
            </a:xfrm>
            <a:custGeom>
              <a:avLst/>
              <a:gdLst/>
              <a:ahLst/>
              <a:cxnLst/>
              <a:rect l="l" t="t" r="r" b="b"/>
              <a:pathLst>
                <a:path w="1457325" h="1266825">
                  <a:moveTo>
                    <a:pt x="1097407" y="0"/>
                  </a:moveTo>
                  <a:lnTo>
                    <a:pt x="359918" y="0"/>
                  </a:lnTo>
                  <a:lnTo>
                    <a:pt x="0" y="633349"/>
                  </a:lnTo>
                  <a:lnTo>
                    <a:pt x="359918" y="1266825"/>
                  </a:lnTo>
                  <a:lnTo>
                    <a:pt x="1097407" y="1266825"/>
                  </a:lnTo>
                  <a:lnTo>
                    <a:pt x="1457325" y="633349"/>
                  </a:lnTo>
                  <a:lnTo>
                    <a:pt x="1097407" y="0"/>
                  </a:lnTo>
                  <a:close/>
                </a:path>
              </a:pathLst>
            </a:custGeom>
            <a:solidFill>
              <a:srgbClr val="85A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9575" y="1133475"/>
              <a:ext cx="1457325" cy="1266825"/>
            </a:xfrm>
            <a:custGeom>
              <a:avLst/>
              <a:gdLst/>
              <a:ahLst/>
              <a:cxnLst/>
              <a:rect l="l" t="t" r="r" b="b"/>
              <a:pathLst>
                <a:path w="1457325" h="1266825">
                  <a:moveTo>
                    <a:pt x="1097407" y="0"/>
                  </a:moveTo>
                  <a:lnTo>
                    <a:pt x="359943" y="0"/>
                  </a:lnTo>
                  <a:lnTo>
                    <a:pt x="0" y="633349"/>
                  </a:lnTo>
                  <a:lnTo>
                    <a:pt x="359943" y="1266825"/>
                  </a:lnTo>
                  <a:lnTo>
                    <a:pt x="1097407" y="1266825"/>
                  </a:lnTo>
                  <a:lnTo>
                    <a:pt x="1457325" y="633349"/>
                  </a:lnTo>
                  <a:lnTo>
                    <a:pt x="1097407" y="0"/>
                  </a:lnTo>
                  <a:close/>
                </a:path>
              </a:pathLst>
            </a:custGeom>
            <a:solidFill>
              <a:srgbClr val="B83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1809750"/>
              <a:ext cx="1457325" cy="1266825"/>
            </a:xfrm>
            <a:custGeom>
              <a:avLst/>
              <a:gdLst/>
              <a:ahLst/>
              <a:cxnLst/>
              <a:rect l="l" t="t" r="r" b="b"/>
              <a:pathLst>
                <a:path w="1457325" h="1266825">
                  <a:moveTo>
                    <a:pt x="1097407" y="0"/>
                  </a:moveTo>
                  <a:lnTo>
                    <a:pt x="359918" y="0"/>
                  </a:lnTo>
                  <a:lnTo>
                    <a:pt x="0" y="633349"/>
                  </a:lnTo>
                  <a:lnTo>
                    <a:pt x="359918" y="1266825"/>
                  </a:lnTo>
                  <a:lnTo>
                    <a:pt x="1097407" y="1266825"/>
                  </a:lnTo>
                  <a:lnTo>
                    <a:pt x="1457325" y="633349"/>
                  </a:lnTo>
                  <a:lnTo>
                    <a:pt x="109740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952875" y="4581525"/>
            <a:ext cx="1457325" cy="1266825"/>
          </a:xfrm>
          <a:custGeom>
            <a:avLst/>
            <a:gdLst/>
            <a:ahLst/>
            <a:cxnLst/>
            <a:rect l="l" t="t" r="r" b="b"/>
            <a:pathLst>
              <a:path w="1457325" h="1266825">
                <a:moveTo>
                  <a:pt x="1097407" y="0"/>
                </a:moveTo>
                <a:lnTo>
                  <a:pt x="359917" y="0"/>
                </a:lnTo>
                <a:lnTo>
                  <a:pt x="0" y="633349"/>
                </a:lnTo>
                <a:lnTo>
                  <a:pt x="359917" y="1266825"/>
                </a:lnTo>
                <a:lnTo>
                  <a:pt x="1097407" y="1266825"/>
                </a:lnTo>
                <a:lnTo>
                  <a:pt x="1457325" y="633349"/>
                </a:lnTo>
                <a:lnTo>
                  <a:pt x="1097407" y="0"/>
                </a:lnTo>
                <a:close/>
              </a:path>
            </a:pathLst>
          </a:custGeom>
          <a:solidFill>
            <a:srgbClr val="85A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81300" y="5248275"/>
            <a:ext cx="2628900" cy="1609725"/>
            <a:chOff x="2781300" y="5248275"/>
            <a:chExt cx="2628900" cy="1609725"/>
          </a:xfrm>
        </p:grpSpPr>
        <p:sp>
          <p:nvSpPr>
            <p:cNvPr id="9" name="object 9"/>
            <p:cNvSpPr/>
            <p:nvPr/>
          </p:nvSpPr>
          <p:spPr>
            <a:xfrm>
              <a:off x="3952875" y="5953125"/>
              <a:ext cx="1457325" cy="904875"/>
            </a:xfrm>
            <a:custGeom>
              <a:avLst/>
              <a:gdLst/>
              <a:ahLst/>
              <a:cxnLst/>
              <a:rect l="l" t="t" r="r" b="b"/>
              <a:pathLst>
                <a:path w="1457325" h="904875">
                  <a:moveTo>
                    <a:pt x="1097026" y="0"/>
                  </a:moveTo>
                  <a:lnTo>
                    <a:pt x="360299" y="0"/>
                  </a:lnTo>
                  <a:lnTo>
                    <a:pt x="0" y="633958"/>
                  </a:lnTo>
                  <a:lnTo>
                    <a:pt x="153941" y="904871"/>
                  </a:lnTo>
                  <a:lnTo>
                    <a:pt x="1303383" y="904871"/>
                  </a:lnTo>
                  <a:lnTo>
                    <a:pt x="1457325" y="633958"/>
                  </a:lnTo>
                  <a:lnTo>
                    <a:pt x="1097026" y="0"/>
                  </a:lnTo>
                  <a:close/>
                </a:path>
              </a:pathLst>
            </a:custGeom>
            <a:solidFill>
              <a:srgbClr val="DC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1300" y="5248275"/>
              <a:ext cx="1457325" cy="1266825"/>
            </a:xfrm>
            <a:custGeom>
              <a:avLst/>
              <a:gdLst/>
              <a:ahLst/>
              <a:cxnLst/>
              <a:rect l="l" t="t" r="r" b="b"/>
              <a:pathLst>
                <a:path w="1457325" h="1266825">
                  <a:moveTo>
                    <a:pt x="1097407" y="0"/>
                  </a:moveTo>
                  <a:lnTo>
                    <a:pt x="359918" y="0"/>
                  </a:lnTo>
                  <a:lnTo>
                    <a:pt x="0" y="633412"/>
                  </a:lnTo>
                  <a:lnTo>
                    <a:pt x="359918" y="1266825"/>
                  </a:lnTo>
                  <a:lnTo>
                    <a:pt x="1097407" y="1266825"/>
                  </a:lnTo>
                  <a:lnTo>
                    <a:pt x="1457325" y="633412"/>
                  </a:lnTo>
                  <a:lnTo>
                    <a:pt x="1097407" y="0"/>
                  </a:lnTo>
                  <a:close/>
                </a:path>
              </a:pathLst>
            </a:custGeom>
            <a:solidFill>
              <a:srgbClr val="B839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71775" y="3876675"/>
            <a:ext cx="1447800" cy="1266825"/>
          </a:xfrm>
          <a:custGeom>
            <a:avLst/>
            <a:gdLst/>
            <a:ahLst/>
            <a:cxnLst/>
            <a:rect l="l" t="t" r="r" b="b"/>
            <a:pathLst>
              <a:path w="1447800" h="1266825">
                <a:moveTo>
                  <a:pt x="1087882" y="0"/>
                </a:moveTo>
                <a:lnTo>
                  <a:pt x="359918" y="0"/>
                </a:lnTo>
                <a:lnTo>
                  <a:pt x="0" y="633476"/>
                </a:lnTo>
                <a:lnTo>
                  <a:pt x="359918" y="1266825"/>
                </a:lnTo>
                <a:lnTo>
                  <a:pt x="1087882" y="1266825"/>
                </a:lnTo>
                <a:lnTo>
                  <a:pt x="1447800" y="633476"/>
                </a:lnTo>
                <a:lnTo>
                  <a:pt x="1087882" y="0"/>
                </a:lnTo>
                <a:close/>
              </a:path>
            </a:pathLst>
          </a:custGeom>
          <a:solidFill>
            <a:srgbClr val="334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47675"/>
            <a:ext cx="685800" cy="1266825"/>
          </a:xfrm>
          <a:custGeom>
            <a:avLst/>
            <a:gdLst/>
            <a:ahLst/>
            <a:cxnLst/>
            <a:rect l="l" t="t" r="r" b="b"/>
            <a:pathLst>
              <a:path w="685800" h="1266825">
                <a:moveTo>
                  <a:pt x="0" y="0"/>
                </a:moveTo>
                <a:lnTo>
                  <a:pt x="322224" y="0"/>
                </a:lnTo>
                <a:lnTo>
                  <a:pt x="685800" y="633349"/>
                </a:lnTo>
                <a:lnTo>
                  <a:pt x="322224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1150" y="3181350"/>
            <a:ext cx="1457325" cy="1266825"/>
          </a:xfrm>
          <a:custGeom>
            <a:avLst/>
            <a:gdLst/>
            <a:ahLst/>
            <a:cxnLst/>
            <a:rect l="l" t="t" r="r" b="b"/>
            <a:pathLst>
              <a:path w="1457325" h="1266825">
                <a:moveTo>
                  <a:pt x="0" y="633349"/>
                </a:moveTo>
                <a:lnTo>
                  <a:pt x="359918" y="0"/>
                </a:lnTo>
                <a:lnTo>
                  <a:pt x="1097407" y="0"/>
                </a:lnTo>
                <a:lnTo>
                  <a:pt x="1457325" y="633349"/>
                </a:lnTo>
                <a:lnTo>
                  <a:pt x="1097407" y="1266825"/>
                </a:lnTo>
                <a:lnTo>
                  <a:pt x="359918" y="1266825"/>
                </a:lnTo>
                <a:lnTo>
                  <a:pt x="0" y="63334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34125" y="5962650"/>
            <a:ext cx="1457325" cy="895350"/>
          </a:xfrm>
          <a:custGeom>
            <a:avLst/>
            <a:gdLst/>
            <a:ahLst/>
            <a:cxnLst/>
            <a:rect l="l" t="t" r="r" b="b"/>
            <a:pathLst>
              <a:path w="1457325" h="895350">
                <a:moveTo>
                  <a:pt x="360299" y="0"/>
                </a:moveTo>
                <a:lnTo>
                  <a:pt x="1097026" y="0"/>
                </a:lnTo>
                <a:lnTo>
                  <a:pt x="1457325" y="635673"/>
                </a:lnTo>
                <a:lnTo>
                  <a:pt x="1310074" y="895346"/>
                </a:lnTo>
              </a:path>
              <a:path w="1457325" h="895350">
                <a:moveTo>
                  <a:pt x="147250" y="895346"/>
                </a:moveTo>
                <a:lnTo>
                  <a:pt x="0" y="635673"/>
                </a:lnTo>
                <a:lnTo>
                  <a:pt x="360299" y="0"/>
                </a:lnTo>
              </a:path>
            </a:pathLst>
          </a:custGeom>
          <a:ln w="19050">
            <a:solidFill>
              <a:srgbClr val="9743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819275"/>
            <a:ext cx="695325" cy="1266825"/>
          </a:xfrm>
          <a:custGeom>
            <a:avLst/>
            <a:gdLst/>
            <a:ahLst/>
            <a:cxnLst/>
            <a:rect l="l" t="t" r="r" b="b"/>
            <a:pathLst>
              <a:path w="695325" h="1266825">
                <a:moveTo>
                  <a:pt x="0" y="8746"/>
                </a:moveTo>
                <a:lnTo>
                  <a:pt x="331597" y="0"/>
                </a:lnTo>
                <a:lnTo>
                  <a:pt x="695325" y="633349"/>
                </a:lnTo>
                <a:lnTo>
                  <a:pt x="331597" y="1266825"/>
                </a:lnTo>
                <a:lnTo>
                  <a:pt x="0" y="1266825"/>
                </a:lnTo>
              </a:path>
            </a:pathLst>
          </a:custGeom>
          <a:ln w="19050">
            <a:solidFill>
              <a:srgbClr val="D5DF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597780" y="1228788"/>
            <a:ext cx="3260725" cy="8610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450" dirty="0"/>
              <a:t>Thank</a:t>
            </a:r>
            <a:r>
              <a:rPr sz="5450" spc="35" dirty="0"/>
              <a:t> </a:t>
            </a:r>
            <a:r>
              <a:rPr sz="5450" spc="-20" dirty="0"/>
              <a:t>you!</a:t>
            </a:r>
            <a:endParaRPr sz="5450"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4597780" y="2344991"/>
            <a:ext cx="4886325" cy="15164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0" dirty="0"/>
              <a:t>We</a:t>
            </a:r>
            <a:r>
              <a:rPr spc="60" dirty="0"/>
              <a:t> </a:t>
            </a:r>
            <a:r>
              <a:rPr spc="-10" dirty="0"/>
              <a:t>appreciate</a:t>
            </a:r>
            <a:r>
              <a:rPr spc="-5" dirty="0"/>
              <a:t> </a:t>
            </a:r>
            <a:r>
              <a:rPr dirty="0"/>
              <a:t>your</a:t>
            </a:r>
            <a:r>
              <a:rPr spc="15" dirty="0"/>
              <a:t> </a:t>
            </a:r>
            <a:r>
              <a:rPr dirty="0"/>
              <a:t>time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attention.</a:t>
            </a:r>
            <a:endParaRPr lang="en-US" spc="-10" dirty="0"/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pc="-10" dirty="0"/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pc="-10" dirty="0"/>
              <a:t>Created By : </a:t>
            </a:r>
            <a:endParaRPr spc="-10" dirty="0"/>
          </a:p>
          <a:p>
            <a:pPr marL="144780" indent="-13208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144780" algn="l"/>
              </a:tabLst>
            </a:pPr>
            <a:r>
              <a:rPr spc="-10" dirty="0"/>
              <a:t>M</a:t>
            </a:r>
            <a:r>
              <a:rPr lang="en-US" spc="-10" dirty="0"/>
              <a:t>o</a:t>
            </a:r>
            <a:r>
              <a:rPr spc="-10" dirty="0"/>
              <a:t>h</a:t>
            </a:r>
            <a:r>
              <a:rPr lang="en-US" spc="-10" dirty="0"/>
              <a:t>a</a:t>
            </a:r>
            <a:r>
              <a:rPr spc="-10" dirty="0"/>
              <a:t>m</a:t>
            </a:r>
            <a:r>
              <a:rPr lang="en-US" spc="-10" dirty="0"/>
              <a:t>med Reda</a:t>
            </a:r>
            <a:endParaRPr u="sng" spc="-25" dirty="0">
              <a:solidFill>
                <a:srgbClr val="ADC0D9"/>
              </a:solidFill>
              <a:uFill>
                <a:solidFill>
                  <a:srgbClr val="ADC0D9"/>
                </a:solidFill>
              </a:uFill>
              <a:hlinkClick r:id="rId2"/>
            </a:endParaRPr>
          </a:p>
          <a:p>
            <a:pPr marL="144780" indent="-13208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144780" algn="l"/>
              </a:tabLst>
            </a:pPr>
            <a:r>
              <a:rPr lang="en-US" spc="-25" dirty="0"/>
              <a:t>Mohammed</a:t>
            </a:r>
            <a:r>
              <a:rPr lang="en-US" dirty="0"/>
              <a:t> </a:t>
            </a:r>
            <a:r>
              <a:rPr lang="en-US" spc="-65" dirty="0" err="1"/>
              <a:t>Mohktar</a:t>
            </a:r>
            <a:endParaRPr u="sng" spc="-10" dirty="0">
              <a:solidFill>
                <a:srgbClr val="ADC0D9"/>
              </a:solidFill>
              <a:uFill>
                <a:solidFill>
                  <a:srgbClr val="ADC0D9"/>
                </a:solidFill>
              </a:uFill>
              <a:hlinkClick r:id="rId3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10" dirty="0"/>
              <a:t>Data?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48425" y="0"/>
            <a:ext cx="5743575" cy="6219825"/>
            <a:chOff x="6448425" y="0"/>
            <a:chExt cx="5743575" cy="6219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8425" y="819150"/>
              <a:ext cx="5391150" cy="54006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3880" y="1748091"/>
            <a:ext cx="4959350" cy="4417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Overview:</a:t>
            </a:r>
            <a:endParaRPr sz="1800" dirty="0">
              <a:latin typeface="Microsoft Sans Serif"/>
              <a:cs typeface="Microsoft Sans Serif"/>
            </a:endParaRPr>
          </a:p>
          <a:p>
            <a:pPr marL="723265" lvl="1" indent="-285750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723265" algn="l"/>
              </a:tabLst>
            </a:pPr>
            <a:r>
              <a:rPr lang="en-US"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Supply Chain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5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sz="1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sz="15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as:</a:t>
            </a:r>
            <a:endParaRPr sz="1550" dirty="0">
              <a:latin typeface="Microsoft Sans Serif"/>
              <a:cs typeface="Microsoft Sans Serif"/>
            </a:endParaRPr>
          </a:p>
          <a:p>
            <a:pPr marL="1148080" lvl="2" indent="-28575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1148080" algn="l"/>
              </a:tabLst>
            </a:pPr>
            <a:r>
              <a:rPr lang="en-US"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Product Type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lang="en-US"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Shipping Type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Shipping cost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Lead time.</a:t>
            </a:r>
            <a:endParaRPr sz="1400" dirty="0">
              <a:latin typeface="Microsoft Sans Serif"/>
              <a:cs typeface="Microsoft Sans Serif"/>
            </a:endParaRPr>
          </a:p>
          <a:p>
            <a:pPr marL="1148080" lvl="2" indent="-285750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1148080" algn="l"/>
              </a:tabLst>
            </a:pPr>
            <a:r>
              <a:rPr lang="en-US"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 Time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Shipping Time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endParaRPr sz="1400" dirty="0">
              <a:latin typeface="Microsoft Sans Serif"/>
              <a:cs typeface="Microsoft Sans Serif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723265" marR="474345" lvl="1" indent="-285750">
              <a:lnSpc>
                <a:spcPct val="104900"/>
              </a:lnSpc>
              <a:buFont typeface="Arial MT"/>
              <a:buChar char="•"/>
              <a:tabLst>
                <a:tab pos="723265" algn="l"/>
              </a:tabLst>
            </a:pPr>
            <a:r>
              <a:rPr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 </a:t>
            </a:r>
            <a:r>
              <a:rPr sz="15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15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manufactures </a:t>
            </a:r>
            <a:r>
              <a:rPr sz="1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5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550" dirty="0">
              <a:latin typeface="Microsoft Sans Serif"/>
              <a:cs typeface="Microsoft Sans Serif"/>
            </a:endParaRPr>
          </a:p>
          <a:p>
            <a:pPr marL="298450" indent="-285750">
              <a:lnSpc>
                <a:spcPct val="100000"/>
              </a:lnSpc>
              <a:spcBef>
                <a:spcPts val="1610"/>
              </a:spcBef>
              <a:buFont typeface="Arial MT"/>
              <a:buChar char="•"/>
              <a:tabLst>
                <a:tab pos="298450" algn="l"/>
              </a:tabLst>
            </a:pP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Purpose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of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1800" dirty="0">
              <a:latin typeface="Microsoft Sans Serif"/>
              <a:cs typeface="Microsoft Sans Serif"/>
            </a:endParaRPr>
          </a:p>
          <a:p>
            <a:pPr marL="723265" lvl="1" indent="-285750">
              <a:lnSpc>
                <a:spcPct val="100000"/>
              </a:lnSpc>
              <a:spcBef>
                <a:spcPts val="1265"/>
              </a:spcBef>
              <a:buFont typeface="Arial MT"/>
              <a:buChar char="•"/>
              <a:tabLst>
                <a:tab pos="723265" algn="l"/>
              </a:tabLst>
            </a:pP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5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sz="15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1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1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to:</a:t>
            </a:r>
            <a:endParaRPr sz="1550" dirty="0">
              <a:latin typeface="Microsoft Sans Serif"/>
              <a:cs typeface="Microsoft Sans Serif"/>
            </a:endParaRPr>
          </a:p>
          <a:p>
            <a:pPr marL="1148080" lvl="2" indent="-285750">
              <a:lnSpc>
                <a:spcPct val="100000"/>
              </a:lnSpc>
              <a:spcBef>
                <a:spcPts val="1690"/>
              </a:spcBef>
              <a:buFont typeface="Arial MT"/>
              <a:buChar char="•"/>
              <a:tabLst>
                <a:tab pos="1148080" algn="l"/>
              </a:tabLst>
            </a:pPr>
            <a:r>
              <a:rPr lang="en-US"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Descriptive Analysis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Sales and Revenue Analysis.</a:t>
            </a:r>
          </a:p>
          <a:p>
            <a:pPr marL="1148080" lvl="2" indent="-285750">
              <a:lnSpc>
                <a:spcPct val="100000"/>
              </a:lnSpc>
              <a:spcBef>
                <a:spcPts val="1690"/>
              </a:spcBef>
              <a:buFont typeface="Arial MT"/>
              <a:buChar char="•"/>
              <a:tabLst>
                <a:tab pos="1148080" algn="l"/>
              </a:tabLst>
            </a:pP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Demographic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distributions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workforce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880" y="2727960"/>
            <a:ext cx="51085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4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4400" b="1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44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14975" y="9525"/>
            <a:ext cx="6677025" cy="6638925"/>
            <a:chOff x="5514975" y="9525"/>
            <a:chExt cx="6677025" cy="6638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4975" y="209550"/>
              <a:ext cx="6448425" cy="6438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9525"/>
              <a:ext cx="1123950" cy="1114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44" y="2343467"/>
            <a:ext cx="382016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1)</a:t>
            </a:r>
            <a:r>
              <a:rPr spc="-75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spc="-10" dirty="0"/>
              <a:t>Cleaning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05500" y="0"/>
            <a:ext cx="6286500" cy="6315075"/>
            <a:chOff x="5905500" y="0"/>
            <a:chExt cx="6286500" cy="6315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0" y="542925"/>
              <a:ext cx="5419725" cy="57720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" y="1295399"/>
            <a:ext cx="10332720" cy="50172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Overview</a:t>
            </a:r>
            <a:r>
              <a:rPr spc="-100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20" dirty="0"/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622" y="2277046"/>
            <a:ext cx="5077778" cy="69826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45"/>
              </a:spcBef>
            </a:pPr>
            <a:r>
              <a:rPr dirty="0"/>
              <a:t>2)</a:t>
            </a:r>
            <a:r>
              <a:rPr spc="-70" dirty="0"/>
              <a:t> </a:t>
            </a:r>
            <a:r>
              <a:rPr dirty="0"/>
              <a:t>Charts</a:t>
            </a:r>
            <a:r>
              <a:rPr spc="-20" dirty="0"/>
              <a:t> </a:t>
            </a:r>
            <a:r>
              <a:rPr dirty="0"/>
              <a:t>by</a:t>
            </a:r>
            <a:r>
              <a:rPr spc="-45" dirty="0"/>
              <a:t> </a:t>
            </a:r>
            <a:r>
              <a:rPr spc="-10" dirty="0"/>
              <a:t>Python</a:t>
            </a:r>
            <a:r>
              <a:rPr lang="en-US" spc="-10" dirty="0"/>
              <a:t> :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5924550" y="0"/>
            <a:ext cx="6267450" cy="6276975"/>
            <a:chOff x="5924550" y="0"/>
            <a:chExt cx="6267450" cy="6276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4550" y="581025"/>
              <a:ext cx="5353050" cy="56958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050" y="0"/>
              <a:ext cx="1123950" cy="111442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pc="-105" dirty="0"/>
              <a:t>HR</a:t>
            </a:r>
            <a:r>
              <a:rPr spc="20" dirty="0"/>
              <a:t> </a:t>
            </a:r>
            <a:r>
              <a:rPr spc="-40" dirty="0"/>
              <a:t>Data Analysis </a:t>
            </a:r>
            <a:r>
              <a:rPr dirty="0"/>
              <a:t>by</a:t>
            </a:r>
            <a:r>
              <a:rPr spc="55" dirty="0"/>
              <a:t> </a:t>
            </a:r>
            <a:r>
              <a:rPr spc="-90" dirty="0"/>
              <a:t>Team</a:t>
            </a:r>
            <a:r>
              <a:rPr spc="60" dirty="0"/>
              <a:t> </a:t>
            </a:r>
            <a:r>
              <a:rPr spc="-60" dirty="0"/>
              <a:t>ROMA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9982200" cy="49514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7343775" cy="867929"/>
          </a:xfrm>
          <a:prstGeom prst="rect">
            <a:avLst/>
          </a:prstGeom>
        </p:spPr>
        <p:txBody>
          <a:bodyPr vert="horz" wrap="square" lIns="0" tIns="188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>
                <a:latin typeface="Trebuchet MS"/>
                <a:cs typeface="Trebuchet MS"/>
              </a:rPr>
              <a:t>Descriptive Analysis</a:t>
            </a:r>
            <a:endParaRPr spc="-10" dirty="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1" y="1441194"/>
            <a:ext cx="10967912" cy="4502405"/>
            <a:chOff x="474709" y="1441195"/>
            <a:chExt cx="6726191" cy="3802474"/>
          </a:xfrm>
        </p:grpSpPr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5775" y="4129243"/>
              <a:ext cx="6715125" cy="11144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4709" y="1441195"/>
              <a:ext cx="6715124" cy="2688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3880" y="382524"/>
            <a:ext cx="7343775" cy="868635"/>
          </a:xfrm>
          <a:prstGeom prst="rect">
            <a:avLst/>
          </a:prstGeom>
        </p:spPr>
        <p:txBody>
          <a:bodyPr vert="horz" wrap="square" lIns="0" tIns="1896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Sales and Revenue Analysis</a:t>
            </a:r>
            <a:endParaRPr spc="-10" dirty="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8050" y="0"/>
            <a:ext cx="1123950" cy="1114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DC0D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224</Words>
  <Application>Microsoft Office PowerPoint</Application>
  <PresentationFormat>Widescreen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 MT</vt:lpstr>
      <vt:lpstr>Calibri</vt:lpstr>
      <vt:lpstr>Microsoft Sans Serif</vt:lpstr>
      <vt:lpstr>Trebuchet MS</vt:lpstr>
      <vt:lpstr>Office Theme</vt:lpstr>
      <vt:lpstr>PowerPoint Presentation</vt:lpstr>
      <vt:lpstr>Understanding the Data</vt:lpstr>
      <vt:lpstr>What is the Data?</vt:lpstr>
      <vt:lpstr>PowerPoint Presentation</vt:lpstr>
      <vt:lpstr>1) Data Cleaning</vt:lpstr>
      <vt:lpstr>Overview of the Data</vt:lpstr>
      <vt:lpstr>2) Charts by Python :</vt:lpstr>
      <vt:lpstr>Descriptive Analysis</vt:lpstr>
      <vt:lpstr>Sales and Revenue Analysis</vt:lpstr>
      <vt:lpstr>Stock Levels vs. Availability Analysis</vt:lpstr>
      <vt:lpstr>Lead Time Impact Analysis</vt:lpstr>
      <vt:lpstr>Optimal Order Quantities Analysis</vt:lpstr>
      <vt:lpstr>Stockout and Overstock Analysis</vt:lpstr>
      <vt:lpstr>Cost Analysis</vt:lpstr>
      <vt:lpstr>Cost-to-Revenue Ratio Analysis</vt:lpstr>
      <vt:lpstr>Shipping Cost Efficiency Analysis</vt:lpstr>
      <vt:lpstr>Supplier and Location Performance</vt:lpstr>
      <vt:lpstr>Defect Rates by Supplier</vt:lpstr>
      <vt:lpstr>Quality and Defect Analysis</vt:lpstr>
      <vt:lpstr>Transportation and Logistics</vt:lpstr>
      <vt:lpstr>Dashboards &amp; Insights</vt:lpstr>
      <vt:lpstr>PowerPoint Presentation</vt:lpstr>
      <vt:lpstr>PowerPoint Presentation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reda</cp:lastModifiedBy>
  <cp:revision>32</cp:revision>
  <dcterms:created xsi:type="dcterms:W3CDTF">2024-10-19T15:37:32Z</dcterms:created>
  <dcterms:modified xsi:type="dcterms:W3CDTF">2024-10-19T16:32:45Z</dcterms:modified>
</cp:coreProperties>
</file>